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28"/>
  </p:handoutMasterIdLst>
  <p:sldIdLst>
    <p:sldId id="302" r:id="rId2"/>
    <p:sldId id="304" r:id="rId3"/>
    <p:sldId id="305" r:id="rId4"/>
    <p:sldId id="306" r:id="rId5"/>
    <p:sldId id="331" r:id="rId6"/>
    <p:sldId id="310" r:id="rId7"/>
    <p:sldId id="311" r:id="rId8"/>
    <p:sldId id="330" r:id="rId9"/>
    <p:sldId id="316" r:id="rId10"/>
    <p:sldId id="313" r:id="rId11"/>
    <p:sldId id="314" r:id="rId12"/>
    <p:sldId id="318" r:id="rId13"/>
    <p:sldId id="319" r:id="rId14"/>
    <p:sldId id="323" r:id="rId15"/>
    <p:sldId id="320" r:id="rId16"/>
    <p:sldId id="322" r:id="rId17"/>
    <p:sldId id="324" r:id="rId18"/>
    <p:sldId id="325" r:id="rId19"/>
    <p:sldId id="326" r:id="rId20"/>
    <p:sldId id="327" r:id="rId21"/>
    <p:sldId id="332" r:id="rId22"/>
    <p:sldId id="328" r:id="rId23"/>
    <p:sldId id="329" r:id="rId24"/>
    <p:sldId id="333" r:id="rId25"/>
    <p:sldId id="309" r:id="rId26"/>
    <p:sldId id="315" r:id="rId27"/>
  </p:sldIdLst>
  <p:sldSz cx="2743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6EDA"/>
    <a:srgbClr val="FF0000"/>
    <a:srgbClr val="7598E5"/>
    <a:srgbClr val="5883DF"/>
    <a:srgbClr val="8FABE9"/>
    <a:srgbClr val="DFE52C"/>
    <a:srgbClr val="1E2E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5980" autoAdjust="0"/>
    <p:restoredTop sz="99878" autoAdjust="0"/>
  </p:normalViewPr>
  <p:slideViewPr>
    <p:cSldViewPr>
      <p:cViewPr>
        <p:scale>
          <a:sx n="25" d="100"/>
          <a:sy n="25" d="100"/>
        </p:scale>
        <p:origin x="-1020" y="-1446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jpeg"/><Relationship Id="rId7" Type="http://schemas.openxmlformats.org/officeDocument/2006/relationships/image" Target="../media/image4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emf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25.png"/><Relationship Id="rId9" Type="http://schemas.openxmlformats.org/officeDocument/2006/relationships/image" Target="../media/image1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wmf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wmf"/><Relationship Id="rId5" Type="http://schemas.openxmlformats.org/officeDocument/2006/relationships/image" Target="../media/image27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9829800" y="457200"/>
            <a:ext cx="7667484" cy="258532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 of Engineering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Applied Sciences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Building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01200" y="3124200"/>
            <a:ext cx="313900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Jonathan Kirk</a:t>
            </a:r>
          </a:p>
          <a:p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Structural Option</a:t>
            </a:r>
            <a:endParaRPr lang="en-US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688627" y="3124200"/>
            <a:ext cx="304121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Miami University</a:t>
            </a:r>
          </a:p>
          <a:p>
            <a:pPr algn="r"/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Oxford, OH</a:t>
            </a:r>
            <a:endParaRPr lang="en-US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b="42000"/>
          <a:stretch>
            <a:fillRect/>
          </a:stretch>
        </p:blipFill>
        <p:spPr bwMode="auto">
          <a:xfrm>
            <a:off x="11430000" y="4162043"/>
            <a:ext cx="4648201" cy="269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 descr="buildingpi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5000"/>
            <a:ext cx="9144000" cy="3566160"/>
          </a:xfrm>
          <a:prstGeom prst="rect">
            <a:avLst/>
          </a:prstGeom>
        </p:spPr>
      </p:pic>
      <p:pic>
        <p:nvPicPr>
          <p:cNvPr id="17" name="Picture 16" descr="rear elevatio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0" y="2286000"/>
            <a:ext cx="9144000" cy="2365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1811000" y="381000"/>
            <a:ext cx="391806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Steel Framing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0" y="381000"/>
            <a:ext cx="6899646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Lateral Resisting System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562" t="22500" r="50313" b="22500"/>
          <a:stretch>
            <a:fillRect/>
          </a:stretch>
        </p:blipFill>
        <p:spPr bwMode="auto">
          <a:xfrm>
            <a:off x="9372600" y="1295400"/>
            <a:ext cx="8712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1734800" y="5105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First Floor Framing Plan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789920" y="1783080"/>
            <a:ext cx="1371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789920" y="2648712"/>
            <a:ext cx="1371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506200" y="3733800"/>
            <a:ext cx="2133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9411494" y="3619500"/>
            <a:ext cx="837406" cy="794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1353800" y="4251960"/>
            <a:ext cx="2362200" cy="457200"/>
          </a:xfrm>
          <a:prstGeom prst="ellipse">
            <a:avLst/>
          </a:prstGeom>
          <a:noFill/>
          <a:ln w="3492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9994392" y="3618706"/>
            <a:ext cx="837406" cy="794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1506200" y="4453128"/>
            <a:ext cx="2133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6230600" y="1783080"/>
            <a:ext cx="1371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6230600" y="2651760"/>
            <a:ext cx="1371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4831568" y="3733800"/>
            <a:ext cx="2133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4831568" y="4453128"/>
            <a:ext cx="2133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17564894" y="3621024"/>
            <a:ext cx="837406" cy="794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/>
          <a:srcRect l="13094" t="14167" r="53125" b="18333"/>
          <a:stretch>
            <a:fillRect/>
          </a:stretch>
        </p:blipFill>
        <p:spPr bwMode="auto">
          <a:xfrm>
            <a:off x="4872849" y="3657600"/>
            <a:ext cx="427115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/>
          <p:nvPr/>
        </p:nvPicPr>
        <p:blipFill>
          <a:blip r:embed="rId6"/>
          <a:srcRect l="12247" t="14115" r="51265" b="10526"/>
          <a:stretch>
            <a:fillRect/>
          </a:stretch>
        </p:blipFill>
        <p:spPr bwMode="auto">
          <a:xfrm>
            <a:off x="0" y="15240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0" y="51816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Resized Frame 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86600" y="3200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</a:rPr>
              <a:t>Original Frame C</a:t>
            </a:r>
            <a:endParaRPr lang="en-US" sz="1800" dirty="0">
              <a:solidFill>
                <a:srgbClr val="C0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1430000" y="5791200"/>
            <a:ext cx="1752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277600" y="5867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Moment Frame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32" name="Picture 31" descr="C:\Documents and Settings\jek283\Local Settings\Temporary Internet Files\Content.IE5\CNOBY9EF\MCj02390150000[1].wmf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48800" y="5105400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3" grpId="0" animBg="1"/>
      <p:bldP spid="34" grpId="0"/>
      <p:bldP spid="3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1811000" y="381000"/>
            <a:ext cx="391806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Steel Framing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0" y="381000"/>
            <a:ext cx="6899646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Lateral Resisting System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562" t="22500" r="50313" b="22500"/>
          <a:stretch>
            <a:fillRect/>
          </a:stretch>
        </p:blipFill>
        <p:spPr bwMode="auto">
          <a:xfrm>
            <a:off x="9372600" y="1295400"/>
            <a:ext cx="8712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1734800" y="5105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First Floor Framing Plan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789920" y="1783080"/>
            <a:ext cx="1371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789920" y="2648712"/>
            <a:ext cx="1371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506200" y="3733800"/>
            <a:ext cx="2133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9411494" y="3619500"/>
            <a:ext cx="837406" cy="794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1353800" y="4251960"/>
            <a:ext cx="2362200" cy="457200"/>
          </a:xfrm>
          <a:prstGeom prst="ellipse">
            <a:avLst/>
          </a:prstGeom>
          <a:noFill/>
          <a:ln w="3492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9994392" y="3618706"/>
            <a:ext cx="837406" cy="794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1506200" y="4453128"/>
            <a:ext cx="2133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6230600" y="1783080"/>
            <a:ext cx="1371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6230600" y="2651760"/>
            <a:ext cx="1371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4831568" y="3733800"/>
            <a:ext cx="2133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4831568" y="4453128"/>
            <a:ext cx="2133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17564894" y="3621024"/>
            <a:ext cx="837406" cy="794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0" y="6019800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Resized Braced Frames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2133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</a:rPr>
              <a:t>Original Braced Frames</a:t>
            </a:r>
          </a:p>
        </p:txBody>
      </p:sp>
      <p:pic>
        <p:nvPicPr>
          <p:cNvPr id="37" name="Picture 36"/>
          <p:cNvPicPr/>
          <p:nvPr/>
        </p:nvPicPr>
        <p:blipFill>
          <a:blip r:embed="rId5"/>
          <a:srcRect l="18865" t="19552" r="70413" b="16214"/>
          <a:stretch>
            <a:fillRect/>
          </a:stretch>
        </p:blipFill>
        <p:spPr bwMode="auto">
          <a:xfrm>
            <a:off x="0" y="1371600"/>
            <a:ext cx="2133600" cy="461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/>
          <p:nvPr/>
        </p:nvPicPr>
        <p:blipFill>
          <a:blip r:embed="rId6"/>
          <a:srcRect l="19827" t="15728" r="69371" b="10021"/>
          <a:stretch>
            <a:fillRect/>
          </a:stretch>
        </p:blipFill>
        <p:spPr bwMode="auto">
          <a:xfrm>
            <a:off x="2133600" y="1371600"/>
            <a:ext cx="1981200" cy="460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/>
          <a:srcRect l="16250" t="14166" r="71563" b="13333"/>
          <a:stretch>
            <a:fillRect/>
          </a:stretch>
        </p:blipFill>
        <p:spPr bwMode="auto">
          <a:xfrm>
            <a:off x="5334000" y="2438401"/>
            <a:ext cx="1981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8"/>
          <a:srcRect l="18437" t="15833" r="71251" b="14167"/>
          <a:stretch>
            <a:fillRect/>
          </a:stretch>
        </p:blipFill>
        <p:spPr bwMode="auto">
          <a:xfrm>
            <a:off x="7391400" y="2459183"/>
            <a:ext cx="1728108" cy="439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8" name="Straight Connector 47"/>
          <p:cNvCxnSpPr/>
          <p:nvPr/>
        </p:nvCxnSpPr>
        <p:spPr>
          <a:xfrm rot="5400000">
            <a:off x="12001500" y="4686300"/>
            <a:ext cx="381000" cy="1588"/>
          </a:xfrm>
          <a:prstGeom prst="line">
            <a:avLst/>
          </a:prstGeom>
          <a:ln w="444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15974568" y="4681728"/>
            <a:ext cx="457200" cy="1588"/>
          </a:xfrm>
          <a:prstGeom prst="line">
            <a:avLst/>
          </a:prstGeom>
          <a:ln w="444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14593094" y="3542506"/>
            <a:ext cx="381000" cy="1588"/>
          </a:xfrm>
          <a:prstGeom prst="line">
            <a:avLst/>
          </a:prstGeom>
          <a:ln w="444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13414248" y="3542506"/>
            <a:ext cx="381000" cy="1588"/>
          </a:xfrm>
          <a:prstGeom prst="line">
            <a:avLst/>
          </a:prstGeom>
          <a:ln w="444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1996928" y="4370832"/>
            <a:ext cx="381000" cy="609600"/>
          </a:xfrm>
          <a:prstGeom prst="ellipse">
            <a:avLst/>
          </a:prstGeom>
          <a:noFill/>
          <a:ln w="3492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6002000" y="4343400"/>
            <a:ext cx="381000" cy="609600"/>
          </a:xfrm>
          <a:prstGeom prst="ellipse">
            <a:avLst/>
          </a:prstGeom>
          <a:noFill/>
          <a:ln w="3492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3411200" y="3246120"/>
            <a:ext cx="381000" cy="609600"/>
          </a:xfrm>
          <a:prstGeom prst="ellipse">
            <a:avLst/>
          </a:prstGeom>
          <a:noFill/>
          <a:ln w="3492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4593824" y="3246120"/>
            <a:ext cx="381000" cy="609600"/>
          </a:xfrm>
          <a:prstGeom prst="ellipse">
            <a:avLst/>
          </a:prstGeom>
          <a:noFill/>
          <a:ln w="3492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rot="10800000">
            <a:off x="14935200" y="5791200"/>
            <a:ext cx="990600" cy="1588"/>
          </a:xfrm>
          <a:prstGeom prst="line">
            <a:avLst/>
          </a:prstGeom>
          <a:ln w="444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4478000" y="58674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Braced Frame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11430000" y="5791200"/>
            <a:ext cx="1752600" cy="1588"/>
          </a:xfrm>
          <a:prstGeom prst="line">
            <a:avLst/>
          </a:prstGeom>
          <a:ln w="44450">
            <a:solidFill>
              <a:srgbClr val="0070C0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1277600" y="5867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Moment Frame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61" name="Picture 60" descr="C:\Documents and Settings\jek283\Local Settings\Temporary Internet Files\Content.IE5\CNOBY9EF\MCj02390150000[1].wmf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48800" y="5105400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6" grpId="0"/>
      <p:bldP spid="52" grpId="0" animBg="1"/>
      <p:bldP spid="53" grpId="0" animBg="1"/>
      <p:bldP spid="54" grpId="0" animBg="1"/>
      <p:bldP spid="55" grpId="0" animBg="1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2039600" y="381000"/>
            <a:ext cx="3257623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Story Drifts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0200" y="381000"/>
            <a:ext cx="5864106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Lateral Displacement</a:t>
            </a:r>
          </a:p>
        </p:txBody>
      </p:sp>
      <p:pic>
        <p:nvPicPr>
          <p:cNvPr id="60" name="Picture 59"/>
          <p:cNvPicPr/>
          <p:nvPr/>
        </p:nvPicPr>
        <p:blipFill>
          <a:blip r:embed="rId4"/>
          <a:srcRect l="12146" t="15437" r="50560" b="12252"/>
          <a:stretch>
            <a:fillRect/>
          </a:stretch>
        </p:blipFill>
        <p:spPr bwMode="auto">
          <a:xfrm>
            <a:off x="381000" y="1600200"/>
            <a:ext cx="5257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>
          <a:xfrm>
            <a:off x="762000" y="55626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Moment Frame C Deflection Under Seismic Loading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 l="13437" t="11667" r="74688" b="11667"/>
          <a:stretch>
            <a:fillRect/>
          </a:stretch>
        </p:blipFill>
        <p:spPr bwMode="auto">
          <a:xfrm>
            <a:off x="6400800" y="1371600"/>
            <a:ext cx="173106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TextBox 61"/>
          <p:cNvSpPr txBox="1"/>
          <p:nvPr/>
        </p:nvSpPr>
        <p:spPr>
          <a:xfrm>
            <a:off x="5257800" y="55626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Braced Frame 3 Deflection Under Seismic Loading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10800" y="1524000"/>
            <a:ext cx="685326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591800" y="3810000"/>
            <a:ext cx="6122329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1734800" y="381000"/>
            <a:ext cx="399167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Existing Walls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8862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9718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Proposed Redesign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62200" y="381000"/>
            <a:ext cx="399167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Existing Walls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887200" y="6172200"/>
            <a:ext cx="38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Typical Wall Section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4"/>
          <a:srcRect b="5071"/>
          <a:stretch>
            <a:fillRect/>
          </a:stretch>
        </p:blipFill>
        <p:spPr bwMode="auto">
          <a:xfrm>
            <a:off x="11353800" y="1219200"/>
            <a:ext cx="4648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 l="4074" t="11481" b="15432"/>
          <a:stretch>
            <a:fillRect/>
          </a:stretch>
        </p:blipFill>
        <p:spPr bwMode="auto">
          <a:xfrm>
            <a:off x="3657600" y="3581400"/>
            <a:ext cx="533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 l="6250" t="16667" b="10500"/>
          <a:stretch>
            <a:fillRect/>
          </a:stretch>
        </p:blipFill>
        <p:spPr bwMode="auto">
          <a:xfrm>
            <a:off x="228599" y="1143000"/>
            <a:ext cx="536189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9718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0" y="38862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049000" y="381000"/>
            <a:ext cx="548579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Proposed Redesign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77400" y="129540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Goals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Accelerated construction schedule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Decrease or maintain cost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Minimize architectural effects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Retain thermal properties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677400" y="3810000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Method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Prefabricated wall panels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Precast concrete insulated sandwich panels </a:t>
            </a:r>
          </a:p>
        </p:txBody>
      </p:sp>
      <p:pic>
        <p:nvPicPr>
          <p:cNvPr id="36" name="Picture 35" descr="NW perspectiv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143000"/>
            <a:ext cx="73152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9718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0200" y="381000"/>
            <a:ext cx="606275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Proposed Wall Panels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4173200" y="6172200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Panel Cross Section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72800" y="1143000"/>
            <a:ext cx="1981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06600" y="1143000"/>
            <a:ext cx="184208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0363200" y="6172200"/>
            <a:ext cx="335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Typical 12’ Wall Panel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3" name="Picture 22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12954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/>
          <p:nvPr/>
        </p:nvPicPr>
        <p:blipFill>
          <a:blip r:embed="rId7"/>
          <a:srcRect l="16950"/>
          <a:stretch>
            <a:fillRect/>
          </a:stretch>
        </p:blipFill>
        <p:spPr bwMode="auto">
          <a:xfrm>
            <a:off x="3276600" y="1295400"/>
            <a:ext cx="2514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/>
          <p:nvPr/>
        </p:nvPicPr>
        <p:blipFill>
          <a:blip r:embed="rId8"/>
          <a:srcRect l="70298"/>
          <a:stretch>
            <a:fillRect/>
          </a:stretch>
        </p:blipFill>
        <p:spPr bwMode="auto">
          <a:xfrm>
            <a:off x="6172200" y="1295400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/>
          <p:nvPr/>
        </p:nvPicPr>
        <p:blipFill>
          <a:blip r:embed="rId9"/>
          <a:srcRect l="7372" t="15812" r="59615" b="11111"/>
          <a:stretch>
            <a:fillRect/>
          </a:stretch>
        </p:blipFill>
        <p:spPr bwMode="auto">
          <a:xfrm>
            <a:off x="609600" y="3657600"/>
            <a:ext cx="3429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/>
          <p:nvPr/>
        </p:nvPicPr>
        <p:blipFill>
          <a:blip r:embed="rId10"/>
          <a:srcRect t="2482" b="3901"/>
          <a:stretch>
            <a:fillRect/>
          </a:stretch>
        </p:blipFill>
        <p:spPr bwMode="auto">
          <a:xfrm>
            <a:off x="6400800" y="3657600"/>
            <a:ext cx="2057400" cy="25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09600" y="3124200"/>
            <a:ext cx="784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Thin Brick provides look of traditional brick veneer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6248400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Panel Stripping Configuration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24600" y="6248400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Panel Erection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0" y="38862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29800" y="381000"/>
            <a:ext cx="784189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Typical Sandwich Wall Panel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1" grpId="0"/>
      <p:bldP spid="22" grpId="0"/>
      <p:bldP spid="28" grpId="0"/>
      <p:bldP spid="29" grpId="0"/>
      <p:bldP spid="30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9829800" y="381000"/>
            <a:ext cx="784189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Typical Sandwich Wall Panel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9718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0200" y="381000"/>
            <a:ext cx="551946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Thermal Resistance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4173200" y="6172200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Panel Cross Section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72800" y="1143000"/>
            <a:ext cx="1981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06600" y="1143000"/>
            <a:ext cx="184208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0363200" y="6172200"/>
            <a:ext cx="335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Typical 12’ Wall Panel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600" y="6096000"/>
            <a:ext cx="3429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Existing Wall R-Values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431000" y="38862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142999"/>
            <a:ext cx="3352800" cy="478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1143000"/>
            <a:ext cx="3755980" cy="478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724400" y="6096000"/>
            <a:ext cx="3429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Proposed Wall R-Values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14400" y="5410200"/>
            <a:ext cx="2133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53000" y="5410200"/>
            <a:ext cx="2362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25" grpId="0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3429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Cost Comparison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Schedule Comparison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0" y="44196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287000" y="381000"/>
            <a:ext cx="686438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Proposed Structure Cost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71600" y="381000"/>
            <a:ext cx="645721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Existing Structure Cost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72600" y="1524000"/>
            <a:ext cx="8704145" cy="3200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905000"/>
            <a:ext cx="8827627" cy="281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10134600" y="5029200"/>
            <a:ext cx="594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Additional Cost = $218,650 = 14.4% Increase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0" y="4343400"/>
            <a:ext cx="9144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954000" y="4343400"/>
            <a:ext cx="9144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96200" y="4343400"/>
            <a:ext cx="12954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6840200" y="4343400"/>
            <a:ext cx="12954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134600" y="556260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If hollowcore is supported by top flange of girder, eliminates approximately $1.83/SF, for a new total cost of $1,572,228, only a $57,065 increase (3.8%)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  <p:bldP spid="13" grpId="0"/>
      <p:bldP spid="21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143000"/>
            <a:ext cx="6781800" cy="5637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3429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Cost Comparison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Schedule Comparison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0" y="44196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134600" y="381000"/>
            <a:ext cx="7159204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Proposed Wall Panel Cost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8800" y="381000"/>
            <a:ext cx="5402313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Existing Walls Cost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34600" y="5029200"/>
            <a:ext cx="594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Additional Cost = $212,017 = 36.7% Increase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58000" y="6477000"/>
            <a:ext cx="10668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33800" y="3657600"/>
            <a:ext cx="762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33800" y="6248400"/>
            <a:ext cx="762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53600" y="1371600"/>
            <a:ext cx="7953375" cy="1227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10134600" y="2819400"/>
            <a:ext cx="716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Cost of panel quoted by Nitterhouse Concrete Products, Inc. to be $29.00/SF including overhead and profit, which was approximated to be 30%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34600" y="4038600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Labor cost calculated by the rate of a steel erection crew (C-11) erecting 12 panels/day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611600" y="2286000"/>
            <a:ext cx="10668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877800" y="2286000"/>
            <a:ext cx="8382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3" grpId="0"/>
      <p:bldP spid="21" grpId="0"/>
      <p:bldP spid="24" grpId="0" animBg="1"/>
      <p:bldP spid="22" grpId="0" animBg="1"/>
      <p:bldP spid="28" grpId="0" animBg="1"/>
      <p:bldP spid="29" grpId="0"/>
      <p:bldP spid="30" grpId="0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3429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Cost Comparison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Schedule Comparison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0" y="44196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753600" y="381000"/>
            <a:ext cx="7935186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Proposed Systems Schedule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381000"/>
            <a:ext cx="7528023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Existing Systems Schedule</a:t>
            </a:r>
          </a:p>
        </p:txBody>
      </p:sp>
      <p:pic>
        <p:nvPicPr>
          <p:cNvPr id="23" name="Picture 2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828800"/>
            <a:ext cx="8458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5000" y="1371600"/>
            <a:ext cx="830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10287000" y="4953000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Approximately 5 weeks saved from critical path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Subcontractors in the building interior sooner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Increased flexibility from addition of float time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3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0591800" y="381000"/>
            <a:ext cx="5891356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Building Background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77400" y="12954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Connected to existing Benton Hall via skywalk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Size:  103,154 SF above grade on 4 levels</a:t>
            </a:r>
          </a:p>
          <a:p>
            <a:pPr lvl="1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	  82,661 SF below grade parking on 3 levels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Cost:  $23,651,159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Constructed:  Oct. 2004 – Jan. 2007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Delivery Method:  Design-Bid-Build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General Contractor:  Monarch Construction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Architect:  Burt Hill </a:t>
            </a:r>
            <a:r>
              <a:rPr lang="en-US" sz="3200" dirty="0" err="1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Kosar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Rittleman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Associates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Structural Engineer:  THP Limited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431000" y="20574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Building Background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Goals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048000"/>
            <a:ext cx="678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pic>
        <p:nvPicPr>
          <p:cNvPr id="23" name="Picture 22" descr="annotated original quad layout.jpg"/>
          <p:cNvPicPr>
            <a:picLocks noChangeAspect="1"/>
          </p:cNvPicPr>
          <p:nvPr/>
        </p:nvPicPr>
        <p:blipFill>
          <a:blip r:embed="rId4"/>
          <a:srcRect l="4580" t="28358" r="3817" b="4478"/>
          <a:stretch>
            <a:fillRect/>
          </a:stretch>
        </p:blipFill>
        <p:spPr>
          <a:xfrm>
            <a:off x="152400" y="3657600"/>
            <a:ext cx="3886200" cy="2914650"/>
          </a:xfrm>
          <a:prstGeom prst="rect">
            <a:avLst/>
          </a:prstGeom>
        </p:spPr>
      </p:pic>
      <p:pic>
        <p:nvPicPr>
          <p:cNvPr id="24" name="Picture 23" descr="skywalk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657600"/>
            <a:ext cx="4562395" cy="2895600"/>
          </a:xfrm>
          <a:prstGeom prst="rect">
            <a:avLst/>
          </a:prstGeom>
        </p:spPr>
      </p:pic>
      <p:pic>
        <p:nvPicPr>
          <p:cNvPr id="28" name="Picture 27" descr="buildingpi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228600"/>
            <a:ext cx="7696200" cy="3001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3962400"/>
            <a:ext cx="678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Further Considerations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Final Recommendations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Acknowledgements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Questions</a:t>
            </a:r>
            <a:endParaRPr lang="en-US" sz="32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381000"/>
            <a:ext cx="642515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Further Considerations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1295400"/>
            <a:ext cx="8458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Project circumstances and local practices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Impact on garage structure and foundations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Increase structural sandwich to eliminate hollowcore supporting plates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Fabrication lead times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Full vibration and acoustical analysis of hollowcore planks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Transfer beam on northern wall for wall panels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Change of substructure to precast concrete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3962400"/>
            <a:ext cx="678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Further Considerations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Final Recommendations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Acknowledgements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Questions</a:t>
            </a:r>
            <a:endParaRPr lang="en-US" sz="32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381000"/>
            <a:ext cx="642515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Further Considerations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1295400"/>
            <a:ext cx="8458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Project circumstances and local practices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Impact on garage structure and foundations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Increase structural sandwich to eliminate hollowcore supporting plates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Fabrication lead times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Full vibration and acoustical analysis of hollowcore planks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Transfer beam on northern wall for wall panels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Change of substructure to precast concrete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9400" y="384048"/>
            <a:ext cx="670888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Final Recommendations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1447800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All goals met except cost control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Current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structural and wall systems best for the project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No time constraints so accelerated schedule not a necessity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No direct advantage to justify increased cost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3962400"/>
            <a:ext cx="678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Further Considerations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Final Recommendations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Acknowledgements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Questions</a:t>
            </a:r>
            <a:endParaRPr lang="en-US" sz="32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8800" y="384048"/>
            <a:ext cx="548579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Acknowledgements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00" y="1295400"/>
            <a:ext cx="815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My parents – Victoria and Edward Kirk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Miami University of Ohio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Steve Nearhoof and Alex Wing – Burt Hill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John Jones, Bart Staley, Mike Thomas, Cliff Miles – Nitterhouse Concrete Products, Inc.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Dr. Andres Lepage, Dr. John Messner – PSU AE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Industry professionals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Fellow students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9400" y="384048"/>
            <a:ext cx="670888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Final Recommendations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77400" y="1447800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All goals met except cost control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Current structural and wall systems best for the project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No time constraints so accelerated schedule not a necessity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No direct advantage to justify increased cost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3962400"/>
            <a:ext cx="678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Further Considerations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Final Recommendations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Acknowledgements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Questions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668000" y="3429000"/>
            <a:ext cx="599863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Questions &amp; Answers</a:t>
            </a:r>
          </a:p>
        </p:txBody>
      </p:sp>
      <p:pic>
        <p:nvPicPr>
          <p:cNvPr id="18" name="Picture 17" descr="buildingp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52400"/>
            <a:ext cx="8128000" cy="3169920"/>
          </a:xfrm>
          <a:prstGeom prst="rect">
            <a:avLst/>
          </a:prstGeom>
        </p:spPr>
      </p:pic>
      <p:pic>
        <p:nvPicPr>
          <p:cNvPr id="25" name="Picture 24" descr="skywalk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4267200"/>
            <a:ext cx="3571875" cy="22669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28800" y="384048"/>
            <a:ext cx="548579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Acknowledgements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00" y="1295400"/>
            <a:ext cx="815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My parents – Victoria and Edward Kirk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Miami University of Ohio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Steve Nearhoof and Alex Wing – Burt Hill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John Jones, Bart Staley, Mike Thomas, Cliff Miles – Nitterhouse Concrete Products, Inc.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Dr. Andres Lepage, Dr. John Messner – PSU AE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Industry professionals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Fellow students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9829800" y="381000"/>
            <a:ext cx="784189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Typical Sandwich Wall Panel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9718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95400" y="381000"/>
            <a:ext cx="6562886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Wall Panel Connections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4173200" y="6172200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Panel Cross Section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72800" y="1143000"/>
            <a:ext cx="1981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06600" y="1143000"/>
            <a:ext cx="184208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0363200" y="6172200"/>
            <a:ext cx="335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Typical 12’ Wall Panel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" y="5257800"/>
            <a:ext cx="3429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PSA Slotted Insert by JVI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48200" y="52578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4-Way Adjustment Connection at Column</a:t>
            </a:r>
          </a:p>
        </p:txBody>
      </p:sp>
      <p:pic>
        <p:nvPicPr>
          <p:cNvPr id="31" name="Picture 30"/>
          <p:cNvPicPr/>
          <p:nvPr/>
        </p:nvPicPr>
        <p:blipFill>
          <a:blip r:embed="rId6"/>
          <a:srcRect t="2182"/>
          <a:stretch>
            <a:fillRect/>
          </a:stretch>
        </p:blipFill>
        <p:spPr bwMode="auto">
          <a:xfrm>
            <a:off x="838200" y="1981200"/>
            <a:ext cx="266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1981200"/>
            <a:ext cx="3657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19431000" y="38862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0972800" y="381000"/>
            <a:ext cx="548579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Proposed Redesign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77400" y="129540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Goals and Design Constraints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Accelerated construction schedule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Decrease or maintain cost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Do not change architecture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Maintain floor-to-ceiling and total heights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677400" y="3733800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Method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Prefabricated structure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Precast concrete hollowcore floor planks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Supported on similar steel frame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590800" y="381000"/>
            <a:ext cx="395012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Gravity Loads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828800"/>
            <a:ext cx="3378200" cy="2797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5257800"/>
            <a:ext cx="33713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657600" y="1371600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Dead Loads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4800600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Live Loads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42" grpId="0"/>
      <p:bldP spid="52" grpId="0"/>
      <p:bldP spid="18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1811000" y="381000"/>
            <a:ext cx="391806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Steel Framing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562" t="22500" r="50313" b="22500"/>
          <a:stretch>
            <a:fillRect/>
          </a:stretch>
        </p:blipFill>
        <p:spPr bwMode="auto">
          <a:xfrm>
            <a:off x="9372600" y="1295400"/>
            <a:ext cx="8712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1734800" y="5105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First Floor Framing Plan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6800" y="28194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N-S Braced Frame Distribution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4600" y="381000"/>
            <a:ext cx="4139275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Seismic Loads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600200"/>
            <a:ext cx="4191000" cy="114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 descr="Picture7.jpg"/>
          <p:cNvPicPr/>
          <p:nvPr/>
        </p:nvPicPr>
        <p:blipFill>
          <a:blip r:embed="rId6"/>
          <a:srcRect l="8075" t="15675" r="28681" b="31486"/>
          <a:stretch>
            <a:fillRect/>
          </a:stretch>
        </p:blipFill>
        <p:spPr>
          <a:xfrm>
            <a:off x="914400" y="3276600"/>
            <a:ext cx="2667000" cy="3124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1000" y="28194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E-W Moment Frame Distribution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1600200"/>
            <a:ext cx="4383739" cy="115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7" descr="Picture6.jpg"/>
          <p:cNvPicPr/>
          <p:nvPr/>
        </p:nvPicPr>
        <p:blipFill>
          <a:blip r:embed="rId8"/>
          <a:srcRect l="7273" t="15675" r="33174" b="33237"/>
          <a:stretch>
            <a:fillRect/>
          </a:stretch>
        </p:blipFill>
        <p:spPr>
          <a:xfrm>
            <a:off x="5562600" y="3276600"/>
            <a:ext cx="2514600" cy="3127248"/>
          </a:xfrm>
          <a:prstGeom prst="rect">
            <a:avLst/>
          </a:prstGeom>
        </p:spPr>
      </p:pic>
      <p:pic>
        <p:nvPicPr>
          <p:cNvPr id="27" name="Picture 26" descr="C:\Documents and Settings\jek283\Local Settings\Temporary Internet Files\Content.IE5\CNOBY9EF\MCj02390150000[1].wmf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48800" y="5105400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0972800" y="381000"/>
            <a:ext cx="5484194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Existing Conditions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77400" y="12954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Substructure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Ground Floor and Garage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2-way C.I.P. slab with drop panels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Proposed Redesign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0" y="2971800"/>
            <a:ext cx="296821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58800" y="2971800"/>
            <a:ext cx="372034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1828800"/>
            <a:ext cx="423128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1828800"/>
            <a:ext cx="481890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2286000" y="10668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Ground Floor Framing Plan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Picture 17" descr="C:\Documents and Settings\jek283\Local Settings\Temporary Internet Files\Content.IE5\CNOBY9EF\MCj02390150000[1].wmf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715000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14" grpId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0972800" y="381000"/>
            <a:ext cx="5484194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Existing Conditions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77400" y="1295400"/>
            <a:ext cx="800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Superstructure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1</a:t>
            </a:r>
            <a:r>
              <a:rPr lang="en-US" sz="3200" baseline="30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st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, 2</a:t>
            </a:r>
            <a:r>
              <a:rPr lang="en-US" sz="3200" baseline="30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nd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, Mechanical, and Roof Levels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3½” Composite slab on 3” composite deck on steel frame structure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Proposed Redesign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4600" y="1066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First Floor Framing Plan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2600" y="3657600"/>
            <a:ext cx="336252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25400" y="3657600"/>
            <a:ext cx="424396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828800"/>
            <a:ext cx="423168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9120" y="1828800"/>
            <a:ext cx="465066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 descr="C:\Documents and Settings\jek283\Local Settings\Temporary Internet Files\Content.IE5\CNOBY9EF\MCj02390150000[1].wmf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53400" y="5715000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0972800" y="381000"/>
            <a:ext cx="548579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Proposed Redesign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77400" y="129540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Goals and Design Constraints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Accelerated construction schedule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Decrease or maintain cost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Do not change architecture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Maintain floor-to-ceiling and total heights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677400" y="3733800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Method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Prefabricated structure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Precast concrete hollowcore floor planks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Supported on similar steel frame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"/>
          <a:srcRect b="1502"/>
          <a:stretch>
            <a:fillRect/>
          </a:stretch>
        </p:blipFill>
        <p:spPr bwMode="auto">
          <a:xfrm>
            <a:off x="1752600" y="1219200"/>
            <a:ext cx="5437613" cy="329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5334000"/>
            <a:ext cx="2743200" cy="13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Box 50"/>
          <p:cNvSpPr txBox="1"/>
          <p:nvPr/>
        </p:nvSpPr>
        <p:spPr>
          <a:xfrm>
            <a:off x="1524000" y="4572000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10” Hollowcore Plank with 2” Concrete Topping</a:t>
            </a:r>
          </a:p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ECHO by Nitterhouse Concrete Products, Inc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66800" y="384048"/>
            <a:ext cx="67730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Hollowcore Floor Planks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0363200" y="381000"/>
            <a:ext cx="67730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Hollowcore Floor Planks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b="1502"/>
          <a:stretch>
            <a:fillRect/>
          </a:stretch>
        </p:blipFill>
        <p:spPr bwMode="auto">
          <a:xfrm>
            <a:off x="1752600" y="1219200"/>
            <a:ext cx="5437613" cy="329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5334000"/>
            <a:ext cx="2743200" cy="13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TextBox 42"/>
          <p:cNvSpPr txBox="1"/>
          <p:nvPr/>
        </p:nvSpPr>
        <p:spPr>
          <a:xfrm>
            <a:off x="1524000" y="4572000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10” Hollowcore Plank with 2” Concrete Topping</a:t>
            </a:r>
          </a:p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ECHO by Nitterhouse Concrete Products, Inc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6800" y="384048"/>
            <a:ext cx="67730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Hollowcore Floor Planks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53600" y="1143000"/>
            <a:ext cx="37845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44600" y="1143000"/>
            <a:ext cx="37845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53600" y="3962400"/>
            <a:ext cx="37845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944600" y="3962400"/>
            <a:ext cx="37845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0363200" y="381000"/>
            <a:ext cx="67730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Hollowcore Floor Planks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62200" y="381000"/>
            <a:ext cx="4512774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Support System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53600" y="1143000"/>
            <a:ext cx="37845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44600" y="1143000"/>
            <a:ext cx="37845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53600" y="3962400"/>
            <a:ext cx="37845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44600" y="3962400"/>
            <a:ext cx="37845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0" y="1295400"/>
            <a:ext cx="6976951" cy="535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1811000" y="381000"/>
            <a:ext cx="391806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Steel Framing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4600" y="381000"/>
            <a:ext cx="4139275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Seismic Loads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562" t="22500" r="50313" b="22500"/>
          <a:stretch>
            <a:fillRect/>
          </a:stretch>
        </p:blipFill>
        <p:spPr bwMode="auto">
          <a:xfrm>
            <a:off x="9372600" y="1295400"/>
            <a:ext cx="8712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1734800" y="5105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First Floor Framing Plan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1219200"/>
            <a:ext cx="5486400" cy="540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4526280" y="5867400"/>
            <a:ext cx="13716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26280" y="6227064"/>
            <a:ext cx="13716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C:\Documents and Settings\jek283\Local Settings\Temporary Internet Files\Content.IE5\CNOBY9EF\MCj02390150000[1].wmf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48800" y="5105400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1"/>
      <p:bldP spid="18" grpId="0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375" t="15625" r="51875" b="11719"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18288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9388" t="15625" r="51875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1811000" y="381000"/>
            <a:ext cx="3918060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Steel Framing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6800" y="533400"/>
            <a:ext cx="570540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Outline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00" y="15240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Depth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31000" y="3505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Enclosures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Management Breadth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1000" y="25146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i="1" dirty="0" smtClean="0">
                <a:solidFill>
                  <a:srgbClr val="C00000"/>
                </a:solidFill>
                <a:latin typeface="+mj-lt"/>
              </a:rPr>
              <a:t>Proposed Redesign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562" t="22500" r="50313" b="22500"/>
          <a:stretch>
            <a:fillRect/>
          </a:stretch>
        </p:blipFill>
        <p:spPr bwMode="auto">
          <a:xfrm>
            <a:off x="9372600" y="1295400"/>
            <a:ext cx="8712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1734800" y="5105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First Floor Framing Plan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95600" y="381000"/>
            <a:ext cx="3377721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Wind Loads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243584"/>
            <a:ext cx="681310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4114800" y="3529584"/>
            <a:ext cx="1600200" cy="2286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114800" y="5334000"/>
            <a:ext cx="1600200" cy="2286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14800" y="5852160"/>
            <a:ext cx="1600200" cy="2286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:\Documents and Settings\jek283\Local Settings\Temporary Internet Files\Content.IE5\CNOBY9EF\MCj02390150000[1].wmf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48800" y="5105400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  <p:bldP spid="27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4893</TotalTime>
  <Words>1206</Words>
  <Application>Microsoft Office PowerPoint</Application>
  <PresentationFormat>Custom</PresentationFormat>
  <Paragraphs>383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Penn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jek283</cp:lastModifiedBy>
  <cp:revision>262</cp:revision>
  <dcterms:created xsi:type="dcterms:W3CDTF">2006-11-29T18:17:25Z</dcterms:created>
  <dcterms:modified xsi:type="dcterms:W3CDTF">2008-04-14T00:10:25Z</dcterms:modified>
</cp:coreProperties>
</file>